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63" r:id="rId2"/>
    <p:sldId id="296" r:id="rId3"/>
    <p:sldId id="297" r:id="rId4"/>
    <p:sldId id="300" r:id="rId5"/>
    <p:sldId id="298" r:id="rId6"/>
    <p:sldId id="299" r:id="rId7"/>
    <p:sldId id="292" r:id="rId8"/>
    <p:sldId id="293" r:id="rId9"/>
    <p:sldId id="294" r:id="rId10"/>
    <p:sldId id="295" r:id="rId11"/>
    <p:sldId id="291" r:id="rId12"/>
    <p:sldId id="272" r:id="rId13"/>
    <p:sldId id="277" r:id="rId14"/>
    <p:sldId id="273" r:id="rId15"/>
    <p:sldId id="279" r:id="rId16"/>
    <p:sldId id="274" r:id="rId17"/>
    <p:sldId id="278" r:id="rId18"/>
    <p:sldId id="275" r:id="rId19"/>
    <p:sldId id="281" r:id="rId20"/>
    <p:sldId id="276" r:id="rId21"/>
    <p:sldId id="280" r:id="rId22"/>
    <p:sldId id="282" r:id="rId23"/>
    <p:sldId id="283" r:id="rId24"/>
    <p:sldId id="301" r:id="rId25"/>
    <p:sldId id="286" r:id="rId26"/>
    <p:sldId id="289" r:id="rId27"/>
  </p:sldIdLst>
  <p:sldSz cx="9144000" cy="6858000" type="screen4x3"/>
  <p:notesSz cx="6989763" cy="92757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87" autoAdjust="0"/>
    <p:restoredTop sz="94660"/>
  </p:normalViewPr>
  <p:slideViewPr>
    <p:cSldViewPr>
      <p:cViewPr>
        <p:scale>
          <a:sx n="80" d="100"/>
          <a:sy n="80" d="100"/>
        </p:scale>
        <p:origin x="-105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n-US" sz="2000"/>
              <a:t>Electricity</a:t>
            </a:r>
            <a:r>
              <a:rPr lang="en-US" sz="2000" baseline="0"/>
              <a:t> Made by Plant Type</a:t>
            </a:r>
            <a:endParaRPr lang="en-US" sz="2000"/>
          </a:p>
        </c:rich>
      </c:tx>
      <c:layout>
        <c:manualLayout>
          <c:xMode val="edge"/>
          <c:yMode val="edge"/>
          <c:x val="0.16767783264380087"/>
          <c:y val="1.603206412825651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6546969859352101E-2"/>
          <c:y val="7.876672746765459E-2"/>
          <c:w val="0.81347471678129901"/>
          <c:h val="0.8571198930823771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Electricity Made by Power Plants in PA</c:v>
                </c:pt>
              </c:strCache>
            </c:strRef>
          </c:tx>
          <c:spPr>
            <a:solidFill>
              <a:srgbClr val="FF66CC"/>
            </a:solidFill>
            <a:ln>
              <a:solidFill>
                <a:prstClr val="black"/>
              </a:solidFill>
            </a:ln>
          </c:spPr>
          <c:dPt>
            <c:idx val="1"/>
            <c:bubble3D val="0"/>
            <c:spPr>
              <a:solidFill>
                <a:srgbClr val="FFFF00"/>
              </a:solidFill>
              <a:ln>
                <a:solidFill>
                  <a:prstClr val="black"/>
                </a:solidFill>
              </a:ln>
            </c:spPr>
          </c:dPt>
          <c:dPt>
            <c:idx val="2"/>
            <c:bubble3D val="0"/>
            <c:spPr>
              <a:solidFill>
                <a:srgbClr val="00B0F0"/>
              </a:solidFill>
              <a:ln>
                <a:solidFill>
                  <a:prstClr val="black"/>
                </a:solidFill>
              </a:ln>
            </c:spPr>
          </c:dPt>
          <c:dPt>
            <c:idx val="3"/>
            <c:bubble3D val="0"/>
            <c:spPr>
              <a:solidFill>
                <a:srgbClr val="C00000"/>
              </a:solidFill>
              <a:ln>
                <a:solidFill>
                  <a:prstClr val="black"/>
                </a:solidFill>
              </a:ln>
            </c:spPr>
          </c:dPt>
          <c:dLbls>
            <c:dLbl>
              <c:idx val="0"/>
              <c:layout>
                <c:manualLayout>
                  <c:x val="0.22168928843862523"/>
                  <c:y val="-5.0845390572171377E-2"/>
                </c:manualLayout>
              </c:layout>
              <c:spPr/>
              <c:txPr>
                <a:bodyPr/>
                <a:lstStyle/>
                <a:p>
                  <a:pPr>
                    <a:defRPr sz="1400">
                      <a:latin typeface="+mn-lt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-0.26000806944768723"/>
                  <c:y val="0.15135726137826494"/>
                </c:manualLayout>
              </c:layout>
              <c:spPr/>
              <c:txPr>
                <a:bodyPr/>
                <a:lstStyle/>
                <a:p>
                  <a:pPr>
                    <a:defRPr sz="1400">
                      <a:latin typeface="+mn-lt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2"/>
              <c:layout>
                <c:manualLayout>
                  <c:x val="-0.14230647510134256"/>
                  <c:y val="-0.14079144021288051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+mn-lt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3"/>
              <c:layout/>
              <c:spPr/>
              <c:txPr>
                <a:bodyPr/>
                <a:lstStyle/>
                <a:p>
                  <a:pPr>
                    <a:defRPr sz="1200">
                      <a:latin typeface="+mn-lt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spPr/>
              <c:txPr>
                <a:bodyPr/>
                <a:lstStyle/>
                <a:p>
                  <a:pPr>
                    <a:defRPr sz="1200">
                      <a:latin typeface="+mn-lt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>
                    <a:latin typeface="+mn-lt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</c:dLbls>
          <c:cat>
            <c:strRef>
              <c:f>Sheet1!$A$2:$A$5</c:f>
              <c:strCache>
                <c:ptCount val="4"/>
                <c:pt idx="0">
                  <c:v>Coal</c:v>
                </c:pt>
                <c:pt idx="1">
                  <c:v>Nuclear</c:v>
                </c:pt>
                <c:pt idx="2">
                  <c:v>Natural Gas</c:v>
                </c:pt>
                <c:pt idx="3">
                  <c:v>Wind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0.5</c:v>
                </c:pt>
                <c:pt idx="1">
                  <c:v>0.35000000000000014</c:v>
                </c:pt>
                <c:pt idx="2">
                  <c:v>0.14000000000000001</c:v>
                </c:pt>
                <c:pt idx="3">
                  <c:v>1.0000000000000005E-2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80"/>
      </c:pieChart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8950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9225" y="0"/>
            <a:ext cx="3028950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C60087-7D6B-4931-A0A8-F3ADDC319F02}" type="datetimeFigureOut">
              <a:rPr lang="en-US" smtClean="0"/>
              <a:pPr/>
              <a:t>7/22/2013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0625"/>
            <a:ext cx="3028950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9225" y="8810625"/>
            <a:ext cx="3028950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B62731-18E8-4646-AF59-33B919F1A1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5106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8897" cy="463788"/>
          </a:xfrm>
          <a:prstGeom prst="rect">
            <a:avLst/>
          </a:prstGeom>
        </p:spPr>
        <p:txBody>
          <a:bodyPr vert="horz" lIns="92940" tIns="46470" rIns="92940" bIns="464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9248" y="0"/>
            <a:ext cx="3028897" cy="463788"/>
          </a:xfrm>
          <a:prstGeom prst="rect">
            <a:avLst/>
          </a:prstGeom>
        </p:spPr>
        <p:txBody>
          <a:bodyPr vert="horz" lIns="92940" tIns="46470" rIns="92940" bIns="46470" rtlCol="0"/>
          <a:lstStyle>
            <a:lvl1pPr algn="r">
              <a:defRPr sz="1200"/>
            </a:lvl1pPr>
          </a:lstStyle>
          <a:p>
            <a:fld id="{7CEC283D-FFB2-4AFD-82F8-F45E008FA9A4}" type="datetimeFigureOut">
              <a:rPr lang="en-US" smtClean="0"/>
              <a:pPr/>
              <a:t>7/22/2013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6338" y="695325"/>
            <a:ext cx="4637087" cy="3478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40" tIns="46470" rIns="92940" bIns="4647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977" y="4405988"/>
            <a:ext cx="5591810" cy="4174093"/>
          </a:xfrm>
          <a:prstGeom prst="rect">
            <a:avLst/>
          </a:prstGeom>
        </p:spPr>
        <p:txBody>
          <a:bodyPr vert="horz" lIns="92940" tIns="46470" rIns="92940" bIns="4647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0365"/>
            <a:ext cx="3028897" cy="463788"/>
          </a:xfrm>
          <a:prstGeom prst="rect">
            <a:avLst/>
          </a:prstGeom>
        </p:spPr>
        <p:txBody>
          <a:bodyPr vert="horz" lIns="92940" tIns="46470" rIns="92940" bIns="464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9248" y="8810365"/>
            <a:ext cx="3028897" cy="463788"/>
          </a:xfrm>
          <a:prstGeom prst="rect">
            <a:avLst/>
          </a:prstGeom>
        </p:spPr>
        <p:txBody>
          <a:bodyPr vert="horz" lIns="92940" tIns="46470" rIns="92940" bIns="46470" rtlCol="0" anchor="b"/>
          <a:lstStyle>
            <a:lvl1pPr algn="r">
              <a:defRPr sz="1200"/>
            </a:lvl1pPr>
          </a:lstStyle>
          <a:p>
            <a:fld id="{32C07F5F-1E7C-40B0-9F1F-09F7AAEB04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842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07F5F-1E7C-40B0-9F1F-09F7AAEB044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07F5F-1E7C-40B0-9F1F-09F7AAEB0449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07F5F-1E7C-40B0-9F1F-09F7AAEB044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07F5F-1E7C-40B0-9F1F-09F7AAEB044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07F5F-1E7C-40B0-9F1F-09F7AAEB0449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07F5F-1E7C-40B0-9F1F-09F7AAEB0449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07F5F-1E7C-40B0-9F1F-09F7AAEB0449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07F5F-1E7C-40B0-9F1F-09F7AAEB0449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07F5F-1E7C-40B0-9F1F-09F7AAEB0449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07F5F-1E7C-40B0-9F1F-09F7AAEB0449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07F5F-1E7C-40B0-9F1F-09F7AAEB0449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07F5F-1E7C-40B0-9F1F-09F7AAEB044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07F5F-1E7C-40B0-9F1F-09F7AAEB0449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07F5F-1E7C-40B0-9F1F-09F7AAEB0449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07F5F-1E7C-40B0-9F1F-09F7AAEB0449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07F5F-1E7C-40B0-9F1F-09F7AAEB0449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07F5F-1E7C-40B0-9F1F-09F7AAEB0449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07F5F-1E7C-40B0-9F1F-09F7AAEB0449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07F5F-1E7C-40B0-9F1F-09F7AAEB0449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07F5F-1E7C-40B0-9F1F-09F7AAEB044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07F5F-1E7C-40B0-9F1F-09F7AAEB044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07F5F-1E7C-40B0-9F1F-09F7AAEB044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07F5F-1E7C-40B0-9F1F-09F7AAEB044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07F5F-1E7C-40B0-9F1F-09F7AAEB044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07F5F-1E7C-40B0-9F1F-09F7AAEB044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07F5F-1E7C-40B0-9F1F-09F7AAEB044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D8A4B-5662-4AFC-89A5-756EA0E14B51}" type="datetimeFigureOut">
              <a:rPr lang="en-US" smtClean="0"/>
              <a:pPr/>
              <a:t>7/22/2013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514AA-5D83-401E-AD8E-CBDA0E3348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D8A4B-5662-4AFC-89A5-756EA0E14B51}" type="datetimeFigureOut">
              <a:rPr lang="en-US" smtClean="0"/>
              <a:pPr/>
              <a:t>7/22/2013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514AA-5D83-401E-AD8E-CBDA0E3348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D8A4B-5662-4AFC-89A5-756EA0E14B51}" type="datetimeFigureOut">
              <a:rPr lang="en-US" smtClean="0"/>
              <a:pPr/>
              <a:t>7/22/2013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514AA-5D83-401E-AD8E-CBDA0E3348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D8A4B-5662-4AFC-89A5-756EA0E14B51}" type="datetimeFigureOut">
              <a:rPr lang="en-US" smtClean="0"/>
              <a:pPr/>
              <a:t>7/22/2013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514AA-5D83-401E-AD8E-CBDA0E3348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D8A4B-5662-4AFC-89A5-756EA0E14B51}" type="datetimeFigureOut">
              <a:rPr lang="en-US" smtClean="0"/>
              <a:pPr/>
              <a:t>7/22/2013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514AA-5D83-401E-AD8E-CBDA0E3348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D8A4B-5662-4AFC-89A5-756EA0E14B51}" type="datetimeFigureOut">
              <a:rPr lang="en-US" smtClean="0"/>
              <a:pPr/>
              <a:t>7/22/2013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514AA-5D83-401E-AD8E-CBDA0E3348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D8A4B-5662-4AFC-89A5-756EA0E14B51}" type="datetimeFigureOut">
              <a:rPr lang="en-US" smtClean="0"/>
              <a:pPr/>
              <a:t>7/22/2013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514AA-5D83-401E-AD8E-CBDA0E3348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D8A4B-5662-4AFC-89A5-756EA0E14B51}" type="datetimeFigureOut">
              <a:rPr lang="en-US" smtClean="0"/>
              <a:pPr/>
              <a:t>7/22/2013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514AA-5D83-401E-AD8E-CBDA0E3348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D8A4B-5662-4AFC-89A5-756EA0E14B51}" type="datetimeFigureOut">
              <a:rPr lang="en-US" smtClean="0"/>
              <a:pPr/>
              <a:t>7/22/2013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514AA-5D83-401E-AD8E-CBDA0E3348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D8A4B-5662-4AFC-89A5-756EA0E14B51}" type="datetimeFigureOut">
              <a:rPr lang="en-US" smtClean="0"/>
              <a:pPr/>
              <a:t>7/22/2013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514AA-5D83-401E-AD8E-CBDA0E3348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D8A4B-5662-4AFC-89A5-756EA0E14B51}" type="datetimeFigureOut">
              <a:rPr lang="en-US" smtClean="0"/>
              <a:pPr/>
              <a:t>7/22/2013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514AA-5D83-401E-AD8E-CBDA0E3348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5D8A4B-5662-4AFC-89A5-756EA0E14B51}" type="datetimeFigureOut">
              <a:rPr lang="en-US" smtClean="0"/>
              <a:pPr/>
              <a:t>7/22/2013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D514AA-5D83-401E-AD8E-CBDA0E3348B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1143000"/>
          </a:xfrm>
        </p:spPr>
        <p:txBody>
          <a:bodyPr/>
          <a:lstStyle/>
          <a:p>
            <a:r>
              <a:rPr lang="en-US" b="1" dirty="0" smtClean="0"/>
              <a:t>Electricity Tradeoffs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Problem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839200" cy="4678363"/>
          </a:xfrm>
        </p:spPr>
        <p:txBody>
          <a:bodyPr>
            <a:noAutofit/>
          </a:bodyPr>
          <a:lstStyle/>
          <a:p>
            <a:r>
              <a:rPr lang="en-US" sz="2800" dirty="0" smtClean="0"/>
              <a:t>Need </a:t>
            </a:r>
            <a:r>
              <a:rPr lang="en-US" sz="2800" dirty="0"/>
              <a:t>power plants </a:t>
            </a:r>
            <a:r>
              <a:rPr lang="en-US" sz="2800" dirty="0" smtClean="0"/>
              <a:t>to make </a:t>
            </a:r>
            <a:r>
              <a:rPr lang="en-US" sz="2800" dirty="0"/>
              <a:t>the additional 60 </a:t>
            </a:r>
            <a:r>
              <a:rPr lang="en-US" sz="2800" dirty="0" err="1"/>
              <a:t>TWh</a:t>
            </a:r>
            <a:r>
              <a:rPr lang="en-US" sz="2800" dirty="0"/>
              <a:t> of electricity </a:t>
            </a:r>
            <a:r>
              <a:rPr lang="en-US" sz="2800" dirty="0" smtClean="0"/>
              <a:t>for PA each </a:t>
            </a:r>
            <a:r>
              <a:rPr lang="en-US" sz="2800" dirty="0"/>
              <a:t>year. </a:t>
            </a:r>
          </a:p>
          <a:p>
            <a:r>
              <a:rPr lang="en-US" sz="2800" dirty="0" smtClean="0"/>
              <a:t>BUT: U.S. Congress requires that the combination of power plants you build will </a:t>
            </a:r>
            <a:r>
              <a:rPr lang="en-US" sz="2800" dirty="0"/>
              <a:t>collectively </a:t>
            </a:r>
            <a:r>
              <a:rPr lang="en-US" sz="2800" dirty="0" smtClean="0"/>
              <a:t>need to </a:t>
            </a:r>
            <a:r>
              <a:rPr lang="en-US" sz="2800" dirty="0"/>
              <a:t>release 50% less CO</a:t>
            </a:r>
            <a:r>
              <a:rPr lang="en-US" sz="2800" baseline="-25000" dirty="0"/>
              <a:t>2</a:t>
            </a:r>
            <a:r>
              <a:rPr lang="en-US" sz="2800" dirty="0"/>
              <a:t> than the original plan. </a:t>
            </a:r>
            <a:endParaRPr lang="en-US" sz="2800" dirty="0" smtClean="0"/>
          </a:p>
          <a:p>
            <a:pPr>
              <a:buNone/>
            </a:pPr>
            <a:endParaRPr lang="en-US" sz="1000" u="sng" dirty="0" smtClean="0"/>
          </a:p>
          <a:p>
            <a:pPr>
              <a:buNone/>
            </a:pPr>
            <a:r>
              <a:rPr lang="en-US" sz="2800" u="sng" dirty="0" smtClean="0"/>
              <a:t>Your </a:t>
            </a:r>
            <a:r>
              <a:rPr lang="en-US" sz="2800" u="sng" dirty="0"/>
              <a:t>Task</a:t>
            </a:r>
            <a:endParaRPr lang="en-US" sz="2800" dirty="0"/>
          </a:p>
          <a:p>
            <a:r>
              <a:rPr lang="en-US" sz="2800" dirty="0" smtClean="0"/>
              <a:t>Use computer </a:t>
            </a:r>
            <a:r>
              <a:rPr lang="en-US" sz="2800" dirty="0"/>
              <a:t>tool to </a:t>
            </a:r>
            <a:r>
              <a:rPr lang="en-US" sz="2800" dirty="0" smtClean="0"/>
              <a:t>build </a:t>
            </a:r>
            <a:r>
              <a:rPr lang="en-US" sz="2800" dirty="0"/>
              <a:t>a combination of new power plants that you think is the best. </a:t>
            </a:r>
            <a:endParaRPr lang="en-US" sz="2800" dirty="0" smtClean="0"/>
          </a:p>
          <a:p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3200"/>
            <a:ext cx="8229600" cy="1143000"/>
          </a:xfrm>
        </p:spPr>
        <p:txBody>
          <a:bodyPr/>
          <a:lstStyle/>
          <a:p>
            <a:r>
              <a:rPr lang="en-US" dirty="0" smtClean="0"/>
              <a:t>Power Plant Combinations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t="8381" r="2857" b="13143"/>
          <a:stretch>
            <a:fillRect/>
          </a:stretch>
        </p:blipFill>
        <p:spPr bwMode="auto">
          <a:xfrm>
            <a:off x="152400" y="1600201"/>
            <a:ext cx="8839200" cy="4462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Tool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28600" y="1905000"/>
            <a:ext cx="5486400" cy="2895600"/>
          </a:xfrm>
          <a:prstGeom prst="roundRect">
            <a:avLst/>
          </a:prstGeom>
          <a:noFill/>
          <a:ln w="1397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 Center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t="11000" r="19375" b="19000"/>
          <a:stretch>
            <a:fillRect/>
          </a:stretch>
        </p:blipFill>
        <p:spPr bwMode="auto">
          <a:xfrm>
            <a:off x="228600" y="1447799"/>
            <a:ext cx="8610600" cy="4672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t="8381" r="2857" b="13143"/>
          <a:stretch>
            <a:fillRect/>
          </a:stretch>
        </p:blipFill>
        <p:spPr bwMode="auto">
          <a:xfrm>
            <a:off x="152400" y="1600201"/>
            <a:ext cx="8839200" cy="4462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Tool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5715000" y="1828800"/>
            <a:ext cx="3200400" cy="1600200"/>
          </a:xfrm>
          <a:prstGeom prst="roundRect">
            <a:avLst/>
          </a:prstGeom>
          <a:noFill/>
          <a:ln w="1397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 Center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 l="6875" t="11000" r="47500" b="49000"/>
          <a:stretch>
            <a:fillRect/>
          </a:stretch>
        </p:blipFill>
        <p:spPr bwMode="auto">
          <a:xfrm>
            <a:off x="685800" y="1447800"/>
            <a:ext cx="7696200" cy="4217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t="8381" r="2857" b="13143"/>
          <a:stretch>
            <a:fillRect/>
          </a:stretch>
        </p:blipFill>
        <p:spPr bwMode="auto">
          <a:xfrm>
            <a:off x="152400" y="1600201"/>
            <a:ext cx="8839200" cy="4462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Tool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52400" y="4876800"/>
            <a:ext cx="5638800" cy="1143000"/>
          </a:xfrm>
          <a:prstGeom prst="roundRect">
            <a:avLst/>
          </a:prstGeom>
          <a:noFill/>
          <a:ln w="1397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 l="2381" t="57143" r="20000" b="16953"/>
          <a:stretch>
            <a:fillRect/>
          </a:stretch>
        </p:blipFill>
        <p:spPr bwMode="auto">
          <a:xfrm>
            <a:off x="228599" y="2895600"/>
            <a:ext cx="876748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t="8381" r="2857" b="13143"/>
          <a:stretch>
            <a:fillRect/>
          </a:stretch>
        </p:blipFill>
        <p:spPr bwMode="auto">
          <a:xfrm>
            <a:off x="152400" y="1600201"/>
            <a:ext cx="8839200" cy="4462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Tool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5867400" y="4419600"/>
            <a:ext cx="3124200" cy="1524000"/>
          </a:xfrm>
          <a:prstGeom prst="roundRect">
            <a:avLst/>
          </a:prstGeom>
          <a:noFill/>
          <a:ln w="1397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l="30952" t="47238" r="21429" b="15429"/>
          <a:stretch>
            <a:fillRect/>
          </a:stretch>
        </p:blipFill>
        <p:spPr bwMode="auto">
          <a:xfrm>
            <a:off x="609600" y="1828800"/>
            <a:ext cx="7848600" cy="3845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There are pros and cons to all power plant types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power plant has different:</a:t>
            </a:r>
          </a:p>
          <a:p>
            <a:pPr lvl="1"/>
            <a:r>
              <a:rPr lang="en-US" dirty="0" smtClean="0"/>
              <a:t>CO</a:t>
            </a:r>
            <a:r>
              <a:rPr lang="en-US" baseline="-25000" dirty="0" smtClean="0"/>
              <a:t>2</a:t>
            </a:r>
            <a:r>
              <a:rPr lang="en-US" dirty="0" smtClean="0"/>
              <a:t> emissions</a:t>
            </a:r>
          </a:p>
          <a:p>
            <a:pPr lvl="1"/>
            <a:r>
              <a:rPr lang="en-US" dirty="0" smtClean="0"/>
              <a:t>Costs</a:t>
            </a:r>
          </a:p>
          <a:p>
            <a:pPr lvl="1"/>
            <a:r>
              <a:rPr lang="en-US" dirty="0" smtClean="0"/>
              <a:t>Other types of air pollution that cause health problems</a:t>
            </a:r>
          </a:p>
          <a:p>
            <a:pPr lvl="1"/>
            <a:r>
              <a:rPr lang="en-US" dirty="0" smtClean="0"/>
              <a:t>Water impacts (amount used and pollution)</a:t>
            </a:r>
          </a:p>
          <a:p>
            <a:pPr lvl="1"/>
            <a:r>
              <a:rPr lang="en-US" dirty="0" smtClean="0"/>
              <a:t>Land impacts </a:t>
            </a:r>
          </a:p>
          <a:p>
            <a:pPr lvl="1"/>
            <a:r>
              <a:rPr lang="en-US" dirty="0" smtClean="0"/>
              <a:t>Amounts of electricity that it can produce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t="8381" r="2857" b="13143"/>
          <a:stretch>
            <a:fillRect/>
          </a:stretch>
        </p:blipFill>
        <p:spPr bwMode="auto">
          <a:xfrm>
            <a:off x="152400" y="1600201"/>
            <a:ext cx="8839200" cy="4462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Tool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5791200" y="3505200"/>
            <a:ext cx="3124200" cy="838200"/>
          </a:xfrm>
          <a:prstGeom prst="roundRect">
            <a:avLst/>
          </a:prstGeom>
          <a:noFill/>
          <a:ln w="1397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 l="46250" t="51000" r="8125" b="27000"/>
          <a:stretch>
            <a:fillRect/>
          </a:stretch>
        </p:blipFill>
        <p:spPr bwMode="auto">
          <a:xfrm>
            <a:off x="304800" y="2438400"/>
            <a:ext cx="859674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Controls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 l="29375" t="39000" r="25000" b="40000"/>
          <a:stretch>
            <a:fillRect/>
          </a:stretch>
        </p:blipFill>
        <p:spPr bwMode="auto">
          <a:xfrm>
            <a:off x="0" y="2209800"/>
            <a:ext cx="9006114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Compare</a:t>
            </a:r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 l="625" t="7000" r="1250" b="15000"/>
          <a:stretch>
            <a:fillRect/>
          </a:stretch>
        </p:blipFill>
        <p:spPr bwMode="auto">
          <a:xfrm>
            <a:off x="226646" y="1524000"/>
            <a:ext cx="8764954" cy="435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Teacher Guided Group 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839200" cy="4678363"/>
          </a:xfrm>
        </p:spPr>
        <p:txBody>
          <a:bodyPr>
            <a:noAutofit/>
          </a:bodyPr>
          <a:lstStyle/>
          <a:p>
            <a:r>
              <a:rPr lang="en-US" sz="2800" dirty="0" smtClean="0"/>
              <a:t>Explore the computer </a:t>
            </a:r>
            <a:r>
              <a:rPr lang="en-US" sz="2800" dirty="0"/>
              <a:t>tool </a:t>
            </a:r>
            <a:r>
              <a:rPr lang="en-US" sz="2800" dirty="0" smtClean="0"/>
              <a:t>as a group to</a:t>
            </a:r>
            <a:r>
              <a:rPr lang="en-US" sz="2800" dirty="0" smtClean="0"/>
              <a:t> </a:t>
            </a:r>
            <a:r>
              <a:rPr lang="en-US" sz="2800" dirty="0" smtClean="0"/>
              <a:t>build </a:t>
            </a:r>
            <a:r>
              <a:rPr lang="en-US" sz="2800" dirty="0"/>
              <a:t>a combination of </a:t>
            </a:r>
            <a:r>
              <a:rPr lang="en-US" sz="2800" dirty="0" smtClean="0"/>
              <a:t>power </a:t>
            </a:r>
            <a:r>
              <a:rPr lang="en-US" sz="2800" dirty="0"/>
              <a:t>plants that you think is the best</a:t>
            </a:r>
            <a:r>
              <a:rPr lang="en-US" sz="2800" dirty="0" smtClean="0"/>
              <a:t>.</a:t>
            </a:r>
          </a:p>
          <a:p>
            <a:pPr lvl="1"/>
            <a:endParaRPr lang="en-US" sz="2400" dirty="0" smtClean="0"/>
          </a:p>
          <a:p>
            <a:r>
              <a:rPr lang="en-US" dirty="0" smtClean="0"/>
              <a:t>Goals:</a:t>
            </a:r>
            <a:endParaRPr lang="en-US" dirty="0"/>
          </a:p>
          <a:p>
            <a:pPr lvl="1"/>
            <a:r>
              <a:rPr lang="en-US" sz="2400" dirty="0" smtClean="0"/>
              <a:t>Need </a:t>
            </a:r>
            <a:r>
              <a:rPr lang="en-US" sz="2400" dirty="0"/>
              <a:t>power plants to make the additional 60 </a:t>
            </a:r>
            <a:r>
              <a:rPr lang="en-US" sz="2400" dirty="0" err="1"/>
              <a:t>TWh</a:t>
            </a:r>
            <a:r>
              <a:rPr lang="en-US" sz="2400" dirty="0"/>
              <a:t> of electricity for PA each year. </a:t>
            </a:r>
          </a:p>
          <a:p>
            <a:pPr lvl="1"/>
            <a:r>
              <a:rPr lang="en-US" sz="2400" dirty="0"/>
              <a:t>BUT: U.S. Congress requires that the combination of power plants you build will collectively need to release 50% less CO</a:t>
            </a:r>
            <a:r>
              <a:rPr lang="en-US" sz="2400" baseline="-25000" dirty="0"/>
              <a:t>2</a:t>
            </a:r>
            <a:r>
              <a:rPr lang="en-US" sz="2400" dirty="0"/>
              <a:t> than the original plan. </a:t>
            </a:r>
            <a:endParaRPr lang="en-US" sz="2800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7399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Problem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839200" cy="4678363"/>
          </a:xfrm>
        </p:spPr>
        <p:txBody>
          <a:bodyPr>
            <a:noAutofit/>
          </a:bodyPr>
          <a:lstStyle/>
          <a:p>
            <a:r>
              <a:rPr lang="en-US" sz="2000" dirty="0" smtClean="0"/>
              <a:t>Need </a:t>
            </a:r>
            <a:r>
              <a:rPr lang="en-US" sz="2000" dirty="0"/>
              <a:t>power plants </a:t>
            </a:r>
            <a:r>
              <a:rPr lang="en-US" sz="2000" dirty="0" smtClean="0"/>
              <a:t>to make </a:t>
            </a:r>
            <a:r>
              <a:rPr lang="en-US" sz="2000" dirty="0"/>
              <a:t>the additional 60 </a:t>
            </a:r>
            <a:r>
              <a:rPr lang="en-US" sz="2000" dirty="0" err="1"/>
              <a:t>TWh</a:t>
            </a:r>
            <a:r>
              <a:rPr lang="en-US" sz="2000" dirty="0"/>
              <a:t> of electricity </a:t>
            </a:r>
            <a:r>
              <a:rPr lang="en-US" sz="2000" dirty="0" smtClean="0"/>
              <a:t>for PA each </a:t>
            </a:r>
            <a:r>
              <a:rPr lang="en-US" sz="2000" dirty="0"/>
              <a:t>year. </a:t>
            </a:r>
          </a:p>
          <a:p>
            <a:r>
              <a:rPr lang="en-US" sz="2000" dirty="0"/>
              <a:t>The original plan was to build </a:t>
            </a:r>
            <a:r>
              <a:rPr lang="en-US" sz="2000" dirty="0" smtClean="0"/>
              <a:t>these power plants:</a:t>
            </a:r>
          </a:p>
          <a:p>
            <a:pPr lvl="1"/>
            <a:r>
              <a:rPr lang="en-US" sz="1800" dirty="0" smtClean="0"/>
              <a:t>6 Coal (Option 1) plants (50%)</a:t>
            </a:r>
          </a:p>
          <a:p>
            <a:pPr lvl="1"/>
            <a:r>
              <a:rPr lang="en-US" sz="1800" dirty="0" smtClean="0"/>
              <a:t>4 natural gas (15% )</a:t>
            </a:r>
          </a:p>
          <a:p>
            <a:pPr lvl="1"/>
            <a:r>
              <a:rPr lang="en-US" sz="1800" dirty="0" smtClean="0"/>
              <a:t>3 nuclear (35%)</a:t>
            </a:r>
          </a:p>
          <a:p>
            <a:pPr lvl="1"/>
            <a:r>
              <a:rPr lang="en-US" sz="1800" dirty="0" smtClean="0"/>
              <a:t>1 wind farm (1%)</a:t>
            </a:r>
          </a:p>
          <a:p>
            <a:r>
              <a:rPr lang="en-US" sz="2000" dirty="0" smtClean="0"/>
              <a:t>A new power plant combination will </a:t>
            </a:r>
            <a:r>
              <a:rPr lang="en-US" sz="2000" dirty="0"/>
              <a:t>collectively </a:t>
            </a:r>
            <a:r>
              <a:rPr lang="en-US" sz="2000" dirty="0" smtClean="0"/>
              <a:t>need to </a:t>
            </a:r>
            <a:r>
              <a:rPr lang="en-US" sz="2000" dirty="0"/>
              <a:t>release 50% less CO</a:t>
            </a:r>
            <a:r>
              <a:rPr lang="en-US" sz="2000" baseline="-25000" dirty="0"/>
              <a:t>2</a:t>
            </a:r>
            <a:r>
              <a:rPr lang="en-US" sz="2000" dirty="0"/>
              <a:t> than the original plan. </a:t>
            </a:r>
            <a:endParaRPr lang="en-US" sz="2000" dirty="0" smtClean="0"/>
          </a:p>
          <a:p>
            <a:pPr>
              <a:buNone/>
            </a:pPr>
            <a:endParaRPr lang="en-US" sz="800" u="sng" dirty="0" smtClean="0"/>
          </a:p>
          <a:p>
            <a:pPr>
              <a:buNone/>
            </a:pPr>
            <a:r>
              <a:rPr lang="en-US" sz="2000" b="1" u="sng" dirty="0" smtClean="0">
                <a:solidFill>
                  <a:srgbClr val="C00000"/>
                </a:solidFill>
              </a:rPr>
              <a:t>Your </a:t>
            </a:r>
            <a:r>
              <a:rPr lang="en-US" sz="2000" b="1" u="sng" dirty="0">
                <a:solidFill>
                  <a:srgbClr val="C00000"/>
                </a:solidFill>
              </a:rPr>
              <a:t>Task</a:t>
            </a:r>
            <a:endParaRPr lang="en-US" sz="2000" b="1" dirty="0">
              <a:solidFill>
                <a:srgbClr val="C00000"/>
              </a:solidFill>
            </a:endParaRPr>
          </a:p>
          <a:p>
            <a:r>
              <a:rPr lang="en-US" sz="2000" b="1" dirty="0" smtClean="0">
                <a:solidFill>
                  <a:srgbClr val="C00000"/>
                </a:solidFill>
              </a:rPr>
              <a:t>Use computer </a:t>
            </a:r>
            <a:r>
              <a:rPr lang="en-US" sz="2000" b="1" dirty="0">
                <a:solidFill>
                  <a:srgbClr val="C00000"/>
                </a:solidFill>
              </a:rPr>
              <a:t>tool to </a:t>
            </a:r>
            <a:r>
              <a:rPr lang="en-US" sz="2000" b="1" dirty="0" smtClean="0">
                <a:solidFill>
                  <a:srgbClr val="C00000"/>
                </a:solidFill>
              </a:rPr>
              <a:t>build </a:t>
            </a:r>
            <a:r>
              <a:rPr lang="en-US" sz="2000" b="1" dirty="0">
                <a:solidFill>
                  <a:srgbClr val="C00000"/>
                </a:solidFill>
              </a:rPr>
              <a:t>a combination of new power plants that you think is the best. </a:t>
            </a:r>
            <a:endParaRPr lang="en-US" sz="2000" b="1" dirty="0" smtClean="0">
              <a:solidFill>
                <a:srgbClr val="C00000"/>
              </a:solidFill>
            </a:endParaRPr>
          </a:p>
          <a:p>
            <a:r>
              <a:rPr lang="en-US" sz="2000" b="1" dirty="0" smtClean="0">
                <a:solidFill>
                  <a:srgbClr val="C00000"/>
                </a:solidFill>
              </a:rPr>
              <a:t>The </a:t>
            </a:r>
            <a:r>
              <a:rPr lang="en-US" sz="2000" b="1" dirty="0">
                <a:solidFill>
                  <a:srgbClr val="C00000"/>
                </a:solidFill>
              </a:rPr>
              <a:t>combination must make 60 </a:t>
            </a:r>
            <a:r>
              <a:rPr lang="en-US" sz="2000" b="1" dirty="0" err="1">
                <a:solidFill>
                  <a:srgbClr val="C00000"/>
                </a:solidFill>
              </a:rPr>
              <a:t>TWh</a:t>
            </a:r>
            <a:r>
              <a:rPr lang="en-US" sz="2000" b="1" dirty="0">
                <a:solidFill>
                  <a:srgbClr val="C00000"/>
                </a:solidFill>
              </a:rPr>
              <a:t> of electricity per year, but release 50% of the CO</a:t>
            </a:r>
            <a:r>
              <a:rPr lang="en-US" sz="2000" b="1" baseline="-25000" dirty="0">
                <a:solidFill>
                  <a:srgbClr val="C00000"/>
                </a:solidFill>
              </a:rPr>
              <a:t>2</a:t>
            </a:r>
            <a:r>
              <a:rPr lang="en-US" sz="2000" b="1" dirty="0">
                <a:solidFill>
                  <a:srgbClr val="C00000"/>
                </a:solidFill>
              </a:rPr>
              <a:t> that would have been released using the original plan. </a:t>
            </a:r>
          </a:p>
          <a:p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Step-by-step exercise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</a:t>
            </a:r>
            <a:r>
              <a:rPr lang="en-US" baseline="-25000" dirty="0" smtClean="0"/>
              <a:t>2</a:t>
            </a:r>
            <a:r>
              <a:rPr lang="en-US" dirty="0" smtClean="0"/>
              <a:t> Released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8571" t="45714" r="6667" b="7810"/>
          <a:stretch>
            <a:fillRect/>
          </a:stretch>
        </p:blipFill>
        <p:spPr bwMode="auto">
          <a:xfrm>
            <a:off x="228600" y="2057400"/>
            <a:ext cx="8671810" cy="297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Electricity Produced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 l="9524" t="41905" r="7619" b="10095"/>
          <a:stretch>
            <a:fillRect/>
          </a:stretch>
        </p:blipFill>
        <p:spPr bwMode="auto">
          <a:xfrm>
            <a:off x="315686" y="3352800"/>
            <a:ext cx="8628742" cy="3124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304800" y="1219200"/>
            <a:ext cx="85344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5425" indent="-225425">
              <a:buFont typeface="Arial" pitchFamily="34" charset="0"/>
              <a:buChar char="•"/>
            </a:pPr>
            <a:r>
              <a:rPr lang="en-US" sz="2000" dirty="0" smtClean="0"/>
              <a:t>Today, the power plants in PA make about 225 terawatt-hours (</a:t>
            </a:r>
            <a:r>
              <a:rPr lang="en-US" sz="2000" dirty="0" err="1" smtClean="0"/>
              <a:t>TWh</a:t>
            </a:r>
            <a:r>
              <a:rPr lang="en-US" sz="2000" dirty="0" smtClean="0"/>
              <a:t>) of electricity each year. </a:t>
            </a:r>
          </a:p>
          <a:p>
            <a:pPr marL="225425" indent="-225425">
              <a:buFont typeface="Arial" pitchFamily="34" charset="0"/>
              <a:buChar char="•"/>
            </a:pPr>
            <a:r>
              <a:rPr lang="en-US" sz="2000" dirty="0" smtClean="0"/>
              <a:t>A </a:t>
            </a:r>
            <a:r>
              <a:rPr lang="en-US" sz="2000" dirty="0" err="1" smtClean="0"/>
              <a:t>TWh</a:t>
            </a:r>
            <a:r>
              <a:rPr lang="en-US" sz="2000" dirty="0" smtClean="0"/>
              <a:t> is a measure of electricity use. </a:t>
            </a:r>
          </a:p>
          <a:p>
            <a:pPr marL="225425" indent="-225425">
              <a:buFont typeface="Arial" pitchFamily="34" charset="0"/>
              <a:buChar char="•"/>
            </a:pPr>
            <a:r>
              <a:rPr lang="en-US" sz="2000" dirty="0" smtClean="0"/>
              <a:t>One </a:t>
            </a:r>
            <a:r>
              <a:rPr lang="en-US" sz="2000" dirty="0" err="1" smtClean="0"/>
              <a:t>TWh</a:t>
            </a:r>
            <a:r>
              <a:rPr lang="en-US" sz="2000" dirty="0" smtClean="0"/>
              <a:t> is a lot of electricity. In comparison, an average household in PA uses less than 0.001% of one </a:t>
            </a:r>
            <a:r>
              <a:rPr lang="en-US" sz="2000" dirty="0" err="1" smtClean="0"/>
              <a:t>TWh</a:t>
            </a:r>
            <a:r>
              <a:rPr lang="en-US" sz="2000" dirty="0" smtClean="0"/>
              <a:t> of electricity per year.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Environmental Impacts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19048" t="27428" r="17619" b="50477"/>
          <a:stretch>
            <a:fillRect/>
          </a:stretch>
        </p:blipFill>
        <p:spPr bwMode="auto">
          <a:xfrm>
            <a:off x="228600" y="762000"/>
            <a:ext cx="8305800" cy="1887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 l="18571" t="32000" r="18095" b="43619"/>
          <a:stretch>
            <a:fillRect/>
          </a:stretch>
        </p:blipFill>
        <p:spPr bwMode="auto">
          <a:xfrm>
            <a:off x="457200" y="2667000"/>
            <a:ext cx="8534400" cy="20533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 l="19048" t="32476" r="18095" b="43143"/>
          <a:stretch>
            <a:fillRect/>
          </a:stretch>
        </p:blipFill>
        <p:spPr bwMode="auto">
          <a:xfrm>
            <a:off x="152400" y="4768272"/>
            <a:ext cx="8305800" cy="2013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0"/>
            <a:ext cx="6096000" cy="944562"/>
          </a:xfrm>
        </p:spPr>
        <p:txBody>
          <a:bodyPr/>
          <a:lstStyle/>
          <a:p>
            <a:r>
              <a:rPr lang="en-US" dirty="0" smtClean="0"/>
              <a:t>Cost Comparison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990600"/>
            <a:ext cx="2862387" cy="175432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Average PA Household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pays $0.11 per kWh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uses 700 kWh per month</a:t>
            </a:r>
          </a:p>
          <a:p>
            <a:endParaRPr lang="en-US" dirty="0" smtClean="0"/>
          </a:p>
          <a:p>
            <a:r>
              <a:rPr lang="en-US" dirty="0" smtClean="0"/>
              <a:t>Average Monthly Electric Bill</a:t>
            </a:r>
          </a:p>
          <a:p>
            <a:r>
              <a:rPr lang="en-US" dirty="0" smtClean="0"/>
              <a:t>$0.11 x 700 = $77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505200" y="990600"/>
            <a:ext cx="3124200" cy="175432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If your electric bill </a:t>
            </a:r>
            <a:r>
              <a:rPr lang="en-US" b="1" dirty="0" smtClean="0">
                <a:solidFill>
                  <a:srgbClr val="FF0000"/>
                </a:solidFill>
              </a:rPr>
              <a:t>goes up by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$0.01 per kWh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uses 700 kWh per month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Increase</a:t>
            </a:r>
            <a:r>
              <a:rPr lang="en-US" dirty="0" smtClean="0"/>
              <a:t> in Monthly Electric Bill</a:t>
            </a:r>
          </a:p>
          <a:p>
            <a:r>
              <a:rPr lang="en-US" dirty="0" smtClean="0"/>
              <a:t>$0.01 x 700 = $7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086600" y="1371600"/>
            <a:ext cx="1600200" cy="92333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So, your total bill would be $77 + $7 = $84</a:t>
            </a:r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>
            <a:off x="2971800" y="1600200"/>
            <a:ext cx="5334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6553200" y="1600200"/>
            <a:ext cx="5334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5714" t="31238" r="5238" b="10095"/>
          <a:stretch>
            <a:fillRect/>
          </a:stretch>
        </p:blipFill>
        <p:spPr bwMode="auto">
          <a:xfrm>
            <a:off x="228600" y="2895600"/>
            <a:ext cx="8763000" cy="36082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IF….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600" dirty="0" smtClean="0"/>
              <a:t>U.S. Congress passed a law that PA had to reduce the amount of CO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 released from all power plants built in the future</a:t>
            </a:r>
          </a:p>
          <a:p>
            <a:pPr marL="0" indent="0">
              <a:buNone/>
            </a:pPr>
            <a:endParaRPr lang="en-US" sz="36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3600" dirty="0" smtClean="0">
                <a:solidFill>
                  <a:srgbClr val="C00000"/>
                </a:solidFill>
              </a:rPr>
              <a:t>In the next 25 years, the demand for electricity will increase. </a:t>
            </a:r>
          </a:p>
          <a:p>
            <a:pPr marL="344488" indent="-344488"/>
            <a:r>
              <a:rPr lang="en-US" sz="3600" dirty="0" smtClean="0">
                <a:solidFill>
                  <a:srgbClr val="C00000"/>
                </a:solidFill>
              </a:rPr>
              <a:t>Existing power plants produce 225 </a:t>
            </a:r>
            <a:r>
              <a:rPr lang="en-US" sz="3600" dirty="0" err="1" smtClean="0">
                <a:solidFill>
                  <a:srgbClr val="C00000"/>
                </a:solidFill>
              </a:rPr>
              <a:t>TWh</a:t>
            </a:r>
            <a:r>
              <a:rPr lang="en-US" sz="3600" dirty="0" smtClean="0">
                <a:solidFill>
                  <a:srgbClr val="C00000"/>
                </a:solidFill>
              </a:rPr>
              <a:t>/year</a:t>
            </a:r>
          </a:p>
          <a:p>
            <a:pPr marL="344488" indent="-344488"/>
            <a:r>
              <a:rPr lang="en-US" sz="3600" dirty="0" smtClean="0">
                <a:solidFill>
                  <a:srgbClr val="C00000"/>
                </a:solidFill>
              </a:rPr>
              <a:t>New power plants will need to make an additional 60 </a:t>
            </a:r>
            <a:r>
              <a:rPr lang="en-US" sz="3600" dirty="0" err="1" smtClean="0">
                <a:solidFill>
                  <a:srgbClr val="C00000"/>
                </a:solidFill>
              </a:rPr>
              <a:t>TWh</a:t>
            </a:r>
            <a:r>
              <a:rPr lang="en-US" sz="3600" dirty="0" smtClean="0">
                <a:solidFill>
                  <a:srgbClr val="C00000"/>
                </a:solidFill>
              </a:rPr>
              <a:t>/year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The Original Plan</a:t>
            </a:r>
            <a:endParaRPr lang="en-US" dirty="0"/>
          </a:p>
        </p:txBody>
      </p:sp>
      <p:sp>
        <p:nvSpPr>
          <p:cNvPr id="5" name="Content Placeholder 4"/>
          <p:cNvSpPr txBox="1">
            <a:spLocks noGrp="1"/>
          </p:cNvSpPr>
          <p:nvPr>
            <p:ph idx="1"/>
          </p:nvPr>
        </p:nvSpPr>
        <p:spPr>
          <a:xfrm>
            <a:off x="4191000" y="2098727"/>
            <a:ext cx="4800600" cy="3921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800" b="1" u="sng" dirty="0" smtClean="0"/>
              <a:t>New</a:t>
            </a:r>
            <a:r>
              <a:rPr lang="en-US" sz="2800" u="sng" dirty="0" smtClean="0"/>
              <a:t> Power Plant Construction</a:t>
            </a:r>
          </a:p>
          <a:p>
            <a:pPr algn="ctr"/>
            <a:endParaRPr lang="en-US" sz="800" u="sng" dirty="0" smtClean="0"/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 50% Coal 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/>
              <a:t> 6 new coal plants = 30 </a:t>
            </a:r>
            <a:r>
              <a:rPr lang="en-US" sz="2000" dirty="0" err="1" smtClean="0"/>
              <a:t>TWh</a:t>
            </a: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b="1" dirty="0" smtClean="0"/>
              <a:t>35% Nuclear 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/>
              <a:t> 3 new nuclear plants = 21 </a:t>
            </a:r>
            <a:r>
              <a:rPr lang="en-US" sz="2000" dirty="0" err="1" smtClean="0"/>
              <a:t>TWh</a:t>
            </a: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b="1" dirty="0" smtClean="0"/>
              <a:t>14% Natural Gas 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/>
              <a:t> 4 new natural gas plants = 9 </a:t>
            </a:r>
            <a:r>
              <a:rPr lang="en-US" sz="2000" dirty="0" err="1" smtClean="0"/>
              <a:t>TWh</a:t>
            </a: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b="1" dirty="0" smtClean="0"/>
              <a:t>1% Wind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/>
              <a:t> 1 new wind farm = 0.5 </a:t>
            </a:r>
            <a:r>
              <a:rPr lang="en-US" sz="2000" dirty="0" err="1" smtClean="0"/>
              <a:t>TWh</a:t>
            </a:r>
            <a:endParaRPr lang="en-US" sz="2000" dirty="0" smtClean="0"/>
          </a:p>
        </p:txBody>
      </p:sp>
      <p:graphicFrame>
        <p:nvGraphicFramePr>
          <p:cNvPr id="6" name="Chart 5"/>
          <p:cNvGraphicFramePr/>
          <p:nvPr/>
        </p:nvGraphicFramePr>
        <p:xfrm>
          <a:off x="228600" y="1371600"/>
          <a:ext cx="4495800" cy="4752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Original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Electricity Produced: 60.2 </a:t>
            </a:r>
            <a:r>
              <a:rPr lang="en-US" dirty="0" err="1" smtClean="0"/>
              <a:t>TWh</a:t>
            </a:r>
            <a:endParaRPr lang="en-US" dirty="0" smtClean="0"/>
          </a:p>
          <a:p>
            <a:r>
              <a:rPr lang="en-US" dirty="0" smtClean="0"/>
              <a:t>CO</a:t>
            </a:r>
            <a:r>
              <a:rPr lang="en-US" baseline="-25000" dirty="0" smtClean="0"/>
              <a:t>2</a:t>
            </a:r>
            <a:r>
              <a:rPr lang="en-US" dirty="0" smtClean="0"/>
              <a:t> Released: 100%</a:t>
            </a:r>
          </a:p>
          <a:p>
            <a:r>
              <a:rPr lang="en-US" dirty="0" smtClean="0"/>
              <a:t>Annual Water Use: 56,000 Olympic Pools </a:t>
            </a:r>
          </a:p>
          <a:p>
            <a:r>
              <a:rPr lang="en-US" dirty="0" smtClean="0"/>
              <a:t>Land Use: 3,400 Football Fields</a:t>
            </a:r>
          </a:p>
          <a:p>
            <a:r>
              <a:rPr lang="en-US" dirty="0" smtClean="0"/>
              <a:t>Annual Health Cost: $830 Million</a:t>
            </a:r>
          </a:p>
          <a:p>
            <a:r>
              <a:rPr lang="en-US" dirty="0" smtClean="0"/>
              <a:t>Increase in Monthly Electric Bill: $8.35 or 11%</a:t>
            </a:r>
          </a:p>
          <a:p>
            <a:r>
              <a:rPr lang="en-US" dirty="0" smtClean="0"/>
              <a:t>Increased cost of everything else you buy: 1%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6894</TotalTime>
  <Words>677</Words>
  <Application>Microsoft Office PowerPoint</Application>
  <PresentationFormat>On-screen Show (4:3)</PresentationFormat>
  <Paragraphs>123</Paragraphs>
  <Slides>26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Electricity Tradeoffs</vt:lpstr>
      <vt:lpstr>There are pros and cons to all power plant types</vt:lpstr>
      <vt:lpstr>CO2 Released</vt:lpstr>
      <vt:lpstr>Electricity Produced</vt:lpstr>
      <vt:lpstr>Environmental Impacts</vt:lpstr>
      <vt:lpstr>Cost Comparison</vt:lpstr>
      <vt:lpstr>WHAT IF….</vt:lpstr>
      <vt:lpstr>The Original Plan</vt:lpstr>
      <vt:lpstr>The Original Plan</vt:lpstr>
      <vt:lpstr>Your Problem Question</vt:lpstr>
      <vt:lpstr>Power Plant Combinations</vt:lpstr>
      <vt:lpstr>Computer Tool</vt:lpstr>
      <vt:lpstr>Build Center</vt:lpstr>
      <vt:lpstr>Computer Tool</vt:lpstr>
      <vt:lpstr>Goal Center</vt:lpstr>
      <vt:lpstr>Computer Tool</vt:lpstr>
      <vt:lpstr>Impacts</vt:lpstr>
      <vt:lpstr>Computer Tool</vt:lpstr>
      <vt:lpstr>Costs</vt:lpstr>
      <vt:lpstr>Computer Tool</vt:lpstr>
      <vt:lpstr>Controls</vt:lpstr>
      <vt:lpstr>Controls</vt:lpstr>
      <vt:lpstr>Compare</vt:lpstr>
      <vt:lpstr>Teacher Guided Group Exercise</vt:lpstr>
      <vt:lpstr>New Problem Question</vt:lpstr>
      <vt:lpstr>Step-by-step exercise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Problem Question</dc:title>
  <dc:creator>Lauren Fleishman</dc:creator>
  <cp:lastModifiedBy>Kelly.Klima</cp:lastModifiedBy>
  <cp:revision>67</cp:revision>
  <dcterms:created xsi:type="dcterms:W3CDTF">2011-01-06T19:14:01Z</dcterms:created>
  <dcterms:modified xsi:type="dcterms:W3CDTF">2013-07-22T15:55:35Z</dcterms:modified>
</cp:coreProperties>
</file>